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083800" cy="7562850"/>
  <p:notesSz cx="10083800" cy="75628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WPSKHGl37K+aRq3QvEmbb41pK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0" y="2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51188" y="566738"/>
            <a:ext cx="3783012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51188" y="566738"/>
            <a:ext cx="3783012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:notes"/>
          <p:cNvSpPr txBox="1">
            <a:spLocks noGrp="1"/>
          </p:cNvSpPr>
          <p:nvPr>
            <p:ph type="body" idx="1"/>
          </p:nvPr>
        </p:nvSpPr>
        <p:spPr>
          <a:xfrm>
            <a:off x="1008375" y="3592350"/>
            <a:ext cx="8067025" cy="34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80950" y="567200"/>
            <a:ext cx="6722850" cy="2836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ctrTitle"/>
          </p:nvPr>
        </p:nvSpPr>
        <p:spPr>
          <a:xfrm>
            <a:off x="3703066" y="2581783"/>
            <a:ext cx="2677667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ubTitle" idx="1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3560064" y="3384042"/>
            <a:ext cx="2963671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549452" y="1588845"/>
            <a:ext cx="8984894" cy="313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3560064" y="3384042"/>
            <a:ext cx="2963671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3560064" y="3384042"/>
            <a:ext cx="2963671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4481190"/>
            <a:ext cx="494030" cy="3077845"/>
          </a:xfrm>
          <a:custGeom>
            <a:avLst/>
            <a:gdLst/>
            <a:ahLst/>
            <a:cxnLst/>
            <a:rect l="l" t="t" r="r" b="b"/>
            <a:pathLst>
              <a:path w="494030" h="3077845" extrusionOk="0">
                <a:moveTo>
                  <a:pt x="0" y="0"/>
                </a:moveTo>
                <a:lnTo>
                  <a:pt x="0" y="3077846"/>
                </a:lnTo>
                <a:lnTo>
                  <a:pt x="493588" y="3077846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5656989" y="4607902"/>
            <a:ext cx="4424680" cy="2951480"/>
          </a:xfrm>
          <a:custGeom>
            <a:avLst/>
            <a:gdLst/>
            <a:ahLst/>
            <a:cxnLst/>
            <a:rect l="l" t="t" r="r" b="b"/>
            <a:pathLst>
              <a:path w="4424680" h="2951479" extrusionOk="0">
                <a:moveTo>
                  <a:pt x="0" y="2951138"/>
                </a:moveTo>
                <a:lnTo>
                  <a:pt x="4424269" y="0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2"/>
          <p:cNvSpPr/>
          <p:nvPr/>
        </p:nvSpPr>
        <p:spPr>
          <a:xfrm>
            <a:off x="7764780" y="0"/>
            <a:ext cx="1343025" cy="7559675"/>
          </a:xfrm>
          <a:custGeom>
            <a:avLst/>
            <a:gdLst/>
            <a:ahLst/>
            <a:cxnLst/>
            <a:rect l="l" t="t" r="r" b="b"/>
            <a:pathLst>
              <a:path w="1343025" h="7559675" extrusionOk="0">
                <a:moveTo>
                  <a:pt x="0" y="0"/>
                </a:moveTo>
                <a:lnTo>
                  <a:pt x="1343025" y="7559674"/>
                </a:lnTo>
              </a:path>
            </a:pathLst>
          </a:custGeom>
          <a:noFill/>
          <a:ln w="9525" cap="flat" cmpd="sng">
            <a:solidFill>
              <a:srgbClr val="5FCA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2"/>
          <p:cNvSpPr/>
          <p:nvPr/>
        </p:nvSpPr>
        <p:spPr>
          <a:xfrm>
            <a:off x="7597534" y="0"/>
            <a:ext cx="2484120" cy="7559040"/>
          </a:xfrm>
          <a:custGeom>
            <a:avLst/>
            <a:gdLst/>
            <a:ahLst/>
            <a:cxnLst/>
            <a:rect l="l" t="t" r="r" b="b"/>
            <a:pathLst>
              <a:path w="2484120" h="7559040" extrusionOk="0">
                <a:moveTo>
                  <a:pt x="2230868" y="0"/>
                </a:moveTo>
                <a:lnTo>
                  <a:pt x="0" y="7559037"/>
                </a:lnTo>
                <a:lnTo>
                  <a:pt x="2483724" y="7559037"/>
                </a:lnTo>
                <a:lnTo>
                  <a:pt x="2483724" y="8969"/>
                </a:lnTo>
                <a:lnTo>
                  <a:pt x="2230868" y="0"/>
                </a:lnTo>
                <a:close/>
              </a:path>
            </a:pathLst>
          </a:custGeom>
          <a:solidFill>
            <a:srgbClr val="5FCAEE">
              <a:alpha val="3529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2"/>
          <p:cNvSpPr/>
          <p:nvPr/>
        </p:nvSpPr>
        <p:spPr>
          <a:xfrm>
            <a:off x="7943166" y="0"/>
            <a:ext cx="2138680" cy="7559040"/>
          </a:xfrm>
          <a:custGeom>
            <a:avLst/>
            <a:gdLst/>
            <a:ahLst/>
            <a:cxnLst/>
            <a:rect l="l" t="t" r="r" b="b"/>
            <a:pathLst>
              <a:path w="2138679" h="7559040" extrusionOk="0">
                <a:moveTo>
                  <a:pt x="2138092" y="0"/>
                </a:moveTo>
                <a:lnTo>
                  <a:pt x="0" y="0"/>
                </a:lnTo>
                <a:lnTo>
                  <a:pt x="1324530" y="7559035"/>
                </a:lnTo>
                <a:lnTo>
                  <a:pt x="2138092" y="7559035"/>
                </a:lnTo>
                <a:lnTo>
                  <a:pt x="2138092" y="0"/>
                </a:lnTo>
                <a:close/>
              </a:path>
            </a:pathLst>
          </a:custGeom>
          <a:solidFill>
            <a:srgbClr val="5FCAEE">
              <a:alpha val="1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7318249" y="4320987"/>
            <a:ext cx="2763520" cy="3238500"/>
          </a:xfrm>
          <a:custGeom>
            <a:avLst/>
            <a:gdLst/>
            <a:ahLst/>
            <a:cxnLst/>
            <a:rect l="l" t="t" r="r" b="b"/>
            <a:pathLst>
              <a:path w="2763520" h="3238500" extrusionOk="0">
                <a:moveTo>
                  <a:pt x="2763009" y="0"/>
                </a:moveTo>
                <a:lnTo>
                  <a:pt x="0" y="3238050"/>
                </a:lnTo>
                <a:lnTo>
                  <a:pt x="2763009" y="3238050"/>
                </a:lnTo>
                <a:lnTo>
                  <a:pt x="2763009" y="0"/>
                </a:lnTo>
                <a:close/>
              </a:path>
            </a:pathLst>
          </a:custGeom>
          <a:solidFill>
            <a:srgbClr val="17AFE3">
              <a:alpha val="65098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7730676" y="0"/>
            <a:ext cx="2350770" cy="7559040"/>
          </a:xfrm>
          <a:custGeom>
            <a:avLst/>
            <a:gdLst/>
            <a:ahLst/>
            <a:cxnLst/>
            <a:rect l="l" t="t" r="r" b="b"/>
            <a:pathLst>
              <a:path w="2350770" h="7559040" extrusionOk="0">
                <a:moveTo>
                  <a:pt x="2350582" y="0"/>
                </a:moveTo>
                <a:lnTo>
                  <a:pt x="0" y="0"/>
                </a:lnTo>
                <a:lnTo>
                  <a:pt x="2044257" y="7559035"/>
                </a:lnTo>
                <a:lnTo>
                  <a:pt x="2350582" y="7549977"/>
                </a:lnTo>
                <a:lnTo>
                  <a:pt x="2350582" y="0"/>
                </a:lnTo>
                <a:close/>
              </a:path>
            </a:pathLst>
          </a:custGeom>
          <a:solidFill>
            <a:srgbClr val="17AFE3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9145524" y="0"/>
            <a:ext cx="935990" cy="7559040"/>
          </a:xfrm>
          <a:custGeom>
            <a:avLst/>
            <a:gdLst/>
            <a:ahLst/>
            <a:cxnLst/>
            <a:rect l="l" t="t" r="r" b="b"/>
            <a:pathLst>
              <a:path w="935990" h="7559040" extrusionOk="0">
                <a:moveTo>
                  <a:pt x="935734" y="0"/>
                </a:moveTo>
                <a:lnTo>
                  <a:pt x="745096" y="0"/>
                </a:lnTo>
                <a:lnTo>
                  <a:pt x="0" y="7559035"/>
                </a:lnTo>
                <a:lnTo>
                  <a:pt x="935734" y="7559035"/>
                </a:lnTo>
                <a:lnTo>
                  <a:pt x="935734" y="0"/>
                </a:lnTo>
                <a:close/>
              </a:path>
            </a:pathLst>
          </a:custGeom>
          <a:solidFill>
            <a:srgbClr val="2D83C3">
              <a:alpha val="6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>
            <a:off x="8924270" y="0"/>
            <a:ext cx="1157605" cy="7559040"/>
          </a:xfrm>
          <a:custGeom>
            <a:avLst/>
            <a:gdLst/>
            <a:ahLst/>
            <a:cxnLst/>
            <a:rect l="l" t="t" r="r" b="b"/>
            <a:pathLst>
              <a:path w="1157604" h="7559040" extrusionOk="0">
                <a:moveTo>
                  <a:pt x="1156989" y="0"/>
                </a:moveTo>
                <a:lnTo>
                  <a:pt x="0" y="0"/>
                </a:lnTo>
                <a:lnTo>
                  <a:pt x="1033925" y="7559035"/>
                </a:lnTo>
                <a:lnTo>
                  <a:pt x="1156989" y="7559035"/>
                </a:lnTo>
                <a:lnTo>
                  <a:pt x="1156989" y="0"/>
                </a:lnTo>
                <a:close/>
              </a:path>
            </a:pathLst>
          </a:custGeom>
          <a:solidFill>
            <a:srgbClr val="226192">
              <a:alpha val="8117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8894064" y="5420581"/>
            <a:ext cx="1187450" cy="2138680"/>
          </a:xfrm>
          <a:custGeom>
            <a:avLst/>
            <a:gdLst/>
            <a:ahLst/>
            <a:cxnLst/>
            <a:rect l="l" t="t" r="r" b="b"/>
            <a:pathLst>
              <a:path w="1187450" h="2138679" extrusionOk="0">
                <a:moveTo>
                  <a:pt x="1187195" y="0"/>
                </a:moveTo>
                <a:lnTo>
                  <a:pt x="0" y="2138456"/>
                </a:lnTo>
                <a:lnTo>
                  <a:pt x="1187195" y="2132943"/>
                </a:lnTo>
                <a:lnTo>
                  <a:pt x="1187195" y="0"/>
                </a:lnTo>
                <a:close/>
              </a:path>
            </a:pathLst>
          </a:custGeom>
          <a:solidFill>
            <a:srgbClr val="17AFE3">
              <a:alpha val="65098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3560064" y="3384042"/>
            <a:ext cx="2963671" cy="5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549452" y="1588845"/>
            <a:ext cx="8984894" cy="313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ftr" idx="11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2"/>
          <p:cNvGrpSpPr/>
          <p:nvPr/>
        </p:nvGrpSpPr>
        <p:grpSpPr>
          <a:xfrm>
            <a:off x="0" y="106680"/>
            <a:ext cx="10081386" cy="1801367"/>
            <a:chOff x="0" y="106680"/>
            <a:chExt cx="10081386" cy="1801367"/>
          </a:xfrm>
        </p:grpSpPr>
        <p:pic>
          <p:nvPicPr>
            <p:cNvPr id="54" name="Google Shape;5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17484"/>
              <a:ext cx="10081259" cy="100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6680"/>
              <a:ext cx="10081386" cy="18013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2"/>
          <p:cNvSpPr txBox="1"/>
          <p:nvPr/>
        </p:nvSpPr>
        <p:spPr>
          <a:xfrm>
            <a:off x="509253" y="2223300"/>
            <a:ext cx="8010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 dirty="0">
                <a:latin typeface="Times New Roman"/>
                <a:ea typeface="Times New Roman"/>
                <a:cs typeface="Times New Roman"/>
                <a:sym typeface="Times New Roman"/>
              </a:rPr>
              <a:t>Burglar Detection System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1129850" y="4136775"/>
            <a:ext cx="72606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                 MOODLE ID</a:t>
            </a: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500" b="1" dirty="0"/>
              <a:t>TEJAS SHETH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191020</a:t>
            </a:r>
            <a:r>
              <a:rPr lang="en-US" sz="2500" b="1" dirty="0"/>
              <a:t>26</a:t>
            </a: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500" b="1" dirty="0"/>
              <a:t>POOJAN SHAH		 20202001</a:t>
            </a: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500" b="1" dirty="0"/>
              <a:t>RAKSHIT SHAH 		 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191020</a:t>
            </a:r>
            <a:r>
              <a:rPr lang="en-US" sz="2500" b="1" dirty="0"/>
              <a:t>08</a:t>
            </a:r>
            <a:endParaRPr sz="2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4150233" y="368046"/>
            <a:ext cx="177800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63" name="Google Shape;63;p3"/>
          <p:cNvSpPr txBox="1"/>
          <p:nvPr/>
        </p:nvSpPr>
        <p:spPr>
          <a:xfrm>
            <a:off x="550325" y="1603700"/>
            <a:ext cx="8634300" cy="4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spAutoFit/>
          </a:bodyPr>
          <a:lstStyle/>
          <a:p>
            <a:pPr marL="335915" marR="0" lvl="0" indent="-335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&amp; Scope</a:t>
            </a:r>
            <a:endParaRPr sz="3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System Implementation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5915" marR="0" lvl="0" indent="-335915" algn="l" rtl="0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90525" y="917525"/>
            <a:ext cx="25473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69" name="Google Shape;69;p4"/>
          <p:cNvSpPr txBox="1"/>
          <p:nvPr/>
        </p:nvSpPr>
        <p:spPr>
          <a:xfrm>
            <a:off x="490525" y="1816125"/>
            <a:ext cx="8397900" cy="4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450" rIns="0" bIns="0" anchor="t" anchorCtr="0">
            <a:sp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need to have good security, either in the streets, at home or at workplaces, cannot be overemphasized.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computing and information technology revolution has significantly affected how people deal with security.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Machine vision application has been developed for security purposes, especially, by improving surveillance systems.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report seeks to analyze how Machine Vision systems can be of help in surveillance processes including tracking burglars, strange behaviour, and crime in general.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495950" y="903625"/>
            <a:ext cx="3899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Proposed System</a:t>
            </a:r>
            <a:endParaRPr/>
          </a:p>
        </p:txBody>
      </p:sp>
      <p:sp>
        <p:nvSpPr>
          <p:cNvPr id="75" name="Google Shape;75;p5"/>
          <p:cNvSpPr txBox="1"/>
          <p:nvPr/>
        </p:nvSpPr>
        <p:spPr>
          <a:xfrm>
            <a:off x="495950" y="2296228"/>
            <a:ext cx="83985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450" rIns="0" bIns="0" anchor="t" anchorCtr="0">
            <a:spAutoFit/>
          </a:bodyPr>
          <a:lstStyle/>
          <a:p>
            <a:pPr marL="520700" marR="0" lvl="0" indent="-45783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detect motion in and around the security camera’s point of view.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marR="0" lvl="0" indent="-457832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sound an alarm to alert the surrounding for any extreme movements.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549450" y="890525"/>
            <a:ext cx="4301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Objective &amp; Scope</a:t>
            </a:r>
            <a:endParaRPr/>
          </a:p>
        </p:txBody>
      </p:sp>
      <p:sp>
        <p:nvSpPr>
          <p:cNvPr id="81" name="Google Shape;81;p6"/>
          <p:cNvSpPr txBox="1"/>
          <p:nvPr/>
        </p:nvSpPr>
        <p:spPr>
          <a:xfrm>
            <a:off x="549450" y="2698075"/>
            <a:ext cx="8091000" cy="2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450" rIns="0" bIns="0" anchor="t" anchorCtr="0">
            <a:spAutoFit/>
          </a:bodyPr>
          <a:lstStyle/>
          <a:p>
            <a:pPr marL="457200" marR="254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implemented in a security domain as security camera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810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as a motion detection system, to detect any motion within the camera vicinity.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8100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play an alert sound when motion is detected. 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/>
        </p:nvSpPr>
        <p:spPr>
          <a:xfrm>
            <a:off x="527750" y="2743275"/>
            <a:ext cx="803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54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➔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2.8GHz 64 bit processor </a:t>
            </a:r>
            <a:r>
              <a:rPr lang="en-US" sz="20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CPU, minimum 4GB RAM, </a:t>
            </a:r>
            <a:endParaRPr sz="20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4GB free Storage, Camera, Speaker</a:t>
            </a:r>
            <a:endParaRPr sz="20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54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➔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Python, Python libraries, VS Code, Git &amp; GitHub, </a:t>
            </a:r>
            <a:endParaRPr sz="2000">
              <a:solidFill>
                <a:srgbClr val="231F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Workspace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527750" y="903750"/>
            <a:ext cx="4694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Experimental Setup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490525" y="620300"/>
            <a:ext cx="5362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System Implementation</a:t>
            </a:r>
            <a:endParaRPr/>
          </a:p>
        </p:txBody>
      </p:sp>
      <p:sp>
        <p:nvSpPr>
          <p:cNvPr id="93" name="Google Shape;93;p8"/>
          <p:cNvSpPr txBox="1"/>
          <p:nvPr/>
        </p:nvSpPr>
        <p:spPr>
          <a:xfrm>
            <a:off x="490525" y="1373850"/>
            <a:ext cx="8035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initiate video capture: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camera = cv2.VideoCapture(0)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detect motion using the difference of 2 consecutive frames: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frameDifference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cv2.absdiff(frame1, frame2)</a:t>
            </a:r>
            <a:endParaRPr sz="25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Scaling: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grayImg=cv2.cvtColor(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frameDifference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cv2.COLOR_BGR2GRAY)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Blurring: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blurImg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cv2.GaussianBlur(grayImg, (5,5), 0)</a:t>
            </a:r>
            <a:endParaRPr sz="16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Thresholding: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00025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_,thresh =cv2.threshold(blurImg,20,255,cv2.THRESH_BINARY)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Dilation: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2000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dilated = cv2.dilate(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thresh,None,iterations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=3)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Contour Detection: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25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contours,_ = cv2.findContours(dilated,cv2.RETR_TREE, cv2.CHAIN_APPROX_SIMPLE)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Bounding Rectangle: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xAxis,yAxis,width,height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cv2.boundingRect(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contourSize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254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cv2.rectangle(frame1,(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xAxis,yAxis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),(</a:t>
            </a:r>
            <a:r>
              <a:rPr lang="en-US" sz="1600" dirty="0" err="1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xAxis+width,yAxis+height</a:t>
            </a:r>
            <a:r>
              <a:rPr lang="en-US" sz="1600" dirty="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),(0,0,255),2)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750519" y="689610"/>
            <a:ext cx="1612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Camera Feed 2022-10-12 09-01-00">
            <a:hlinkClick r:id="" action="ppaction://media"/>
            <a:extLst>
              <a:ext uri="{FF2B5EF4-FFF2-40B4-BE49-F238E27FC236}">
                <a16:creationId xmlns:a16="http://schemas.microsoft.com/office/drawing/2014/main" id="{818C07FF-A22C-229A-FF2F-983C18BD2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194" y="1485697"/>
            <a:ext cx="6579411" cy="4934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title"/>
          </p:nvPr>
        </p:nvSpPr>
        <p:spPr>
          <a:xfrm>
            <a:off x="1136300" y="2277977"/>
            <a:ext cx="75381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4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b="1"/>
              <a:t>Thank You...!!</a:t>
            </a:r>
            <a:endParaRPr sz="48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405</Words>
  <Application>Microsoft Office PowerPoint</Application>
  <PresentationFormat>Custom</PresentationFormat>
  <Paragraphs>55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Noto Sans Symbols</vt:lpstr>
      <vt:lpstr>Times New Roman</vt:lpstr>
      <vt:lpstr>Office Theme</vt:lpstr>
      <vt:lpstr>PowerPoint Presentation</vt:lpstr>
      <vt:lpstr>Contents</vt:lpstr>
      <vt:lpstr>Introduction</vt:lpstr>
      <vt:lpstr>Proposed System</vt:lpstr>
      <vt:lpstr>Objective &amp; Scope</vt:lpstr>
      <vt:lpstr>Experimental Setup</vt:lpstr>
      <vt:lpstr>System Implementation</vt:lpstr>
      <vt:lpstr>PowerPoint Presentation</vt:lpstr>
      <vt:lpstr>Thank You...!!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 b</dc:creator>
  <cp:lastModifiedBy>TEJAS SHETH</cp:lastModifiedBy>
  <cp:revision>2</cp:revision>
  <dcterms:created xsi:type="dcterms:W3CDTF">2022-10-09T04:11:49Z</dcterms:created>
  <dcterms:modified xsi:type="dcterms:W3CDTF">2022-10-12T04:33:01Z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2022-10-09T00:00:00Z</vt:filetime>
  </property>
</Properties>
</file>